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0" r:id="rId3"/>
    <p:sldId id="259" r:id="rId4"/>
    <p:sldId id="261" r:id="rId5"/>
    <p:sldId id="262" r:id="rId6"/>
    <p:sldId id="263" r:id="rId7"/>
    <p:sldId id="264" r:id="rId8"/>
    <p:sldId id="265" r:id="rId9"/>
    <p:sldId id="267" r:id="rId10"/>
    <p:sldId id="268" r:id="rId11"/>
    <p:sldId id="269" r:id="rId12"/>
    <p:sldId id="266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2EF344-4516-6578-53C2-B46861334580}" v="550" dt="2024-02-22T16:50:11.365"/>
    <p1510:client id="{66D7515A-902E-F40C-0366-3316EB7BF0E3}" v="383" dt="2024-02-22T16:46:38.958"/>
    <p1510:client id="{82E8F541-CC22-375A-E0DE-302EC6E661FB}" v="366" dt="2024-02-22T14:28:50.145"/>
    <p1510:client id="{BCA7384E-B687-C259-F6F0-E7E6ED754AA6}" v="592" dt="2024-02-22T16:50:44.2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2-22T17:24:58.630"/>
    </inkml:context>
    <inkml:brush xml:id="br0">
      <inkml:brushProperty name="width" value="0.1" units="cm"/>
      <inkml:brushProperty name="height" value="0.1" units="cm"/>
    </inkml:brush>
  </inkml:definitions>
  <inkml:trace contextRef="#ctx0" brushRef="#br0">17768 6756 0 0 0,'-17'-17'1055'0'0,"-5"-5"-1055"0"0</inkml:trace>
</inkml:ink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549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219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586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48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804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5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31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253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548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463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19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2/23/2024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675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elt.de/politik/deutschland/article129779285/Wie-die-Ruetli-Schule-doch-noch-erfolgreich-wurde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+https:/www.coe.int/en/web/interculturalcities/-/campus-rutli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customXml" Target="../ink/ink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Изображение выглядит как на открытом воздухе, окно, небо, облако&#10;&#10;Автоматически созданное описание">
            <a:extLst>
              <a:ext uri="{FF2B5EF4-FFF2-40B4-BE49-F238E27FC236}">
                <a16:creationId xmlns:a16="http://schemas.microsoft.com/office/drawing/2014/main" xmlns="" id="{F063F20C-0B66-0A8F-A408-B2F87FCE65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31000"/>
                    </a14:imgEffect>
                  </a14:imgLayer>
                </a14:imgProps>
              </a:ext>
            </a:extLst>
          </a:blip>
          <a:srcRect t="7839" b="783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2FC6A8B-421C-9F16-274A-E25DCA4F0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677" y="4596186"/>
            <a:ext cx="10174940" cy="290051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>
                <a:solidFill>
                  <a:srgbClr val="FFFFFF"/>
                </a:solidFill>
                <a:latin typeface="Jumble"/>
              </a:rPr>
              <a:t>Community school for underprivileged children</a:t>
            </a:r>
            <a:br>
              <a:rPr lang="en-US" sz="6000">
                <a:solidFill>
                  <a:srgbClr val="FFFFFF"/>
                </a:solidFill>
                <a:latin typeface="Jumble"/>
              </a:rPr>
            </a:br>
            <a:r>
              <a:rPr lang="en-US" sz="3200" err="1">
                <a:latin typeface="Jumble"/>
              </a:rPr>
              <a:t>Rutli</a:t>
            </a:r>
            <a:r>
              <a:rPr lang="en-US" sz="3200">
                <a:latin typeface="Jumble"/>
              </a:rPr>
              <a:t> Campus</a:t>
            </a:r>
            <a:br>
              <a:rPr lang="en-US" sz="3200">
                <a:latin typeface="Jumble"/>
              </a:rPr>
            </a:br>
            <a:r>
              <a:rPr lang="en-US" sz="3200">
                <a:latin typeface="Jumble"/>
              </a:rPr>
              <a:t/>
            </a:r>
            <a:br>
              <a:rPr lang="en-US" sz="3200">
                <a:latin typeface="Jumble"/>
              </a:rPr>
            </a:br>
            <a:r>
              <a:rPr lang="en-US" sz="3200">
                <a:latin typeface="Jumble"/>
              </a:rPr>
              <a:t/>
            </a:r>
            <a:br>
              <a:rPr lang="en-US" sz="3200">
                <a:latin typeface="Jumble"/>
              </a:rPr>
            </a:br>
            <a:r>
              <a:rPr lang="en-US" sz="3200">
                <a:latin typeface="Jumble"/>
              </a:rPr>
              <a:t/>
            </a:r>
            <a:br>
              <a:rPr lang="en-US" sz="3200">
                <a:latin typeface="Jumble"/>
              </a:rPr>
            </a:br>
            <a:r>
              <a:rPr lang="en-US" sz="3200">
                <a:latin typeface="Jumble"/>
              </a:rPr>
              <a:t/>
            </a:r>
            <a:br>
              <a:rPr lang="en-US" sz="3200">
                <a:latin typeface="Jumble"/>
              </a:rPr>
            </a:br>
            <a:r>
              <a:rPr lang="en-US" sz="3200">
                <a:latin typeface="Jumble"/>
              </a:rPr>
              <a:t/>
            </a:r>
            <a:br>
              <a:rPr lang="en-US" sz="3200">
                <a:latin typeface="Jumble"/>
              </a:rPr>
            </a:br>
            <a:r>
              <a:rPr lang="en-US" sz="3200">
                <a:latin typeface="Jumble"/>
              </a:rPr>
              <a:t/>
            </a:r>
            <a:br>
              <a:rPr lang="en-US" sz="3200">
                <a:latin typeface="Jumble"/>
              </a:rPr>
            </a:br>
            <a:r>
              <a:rPr lang="en-US" sz="3200">
                <a:latin typeface="Jumble"/>
              </a:rPr>
              <a:t>Gaziza Gaukhar Diana</a:t>
            </a:r>
            <a:r>
              <a:rPr lang="en-US" sz="6000">
                <a:latin typeface="Jumble"/>
              </a:rPr>
              <a:t/>
            </a:r>
            <a:br>
              <a:rPr lang="en-US" sz="6000">
                <a:latin typeface="Jumble"/>
              </a:rPr>
            </a:br>
            <a:endParaRPr lang="en-US" sz="6000">
              <a:latin typeface="Jumble"/>
            </a:endParaRPr>
          </a:p>
        </p:txBody>
      </p:sp>
    </p:spTree>
    <p:extLst>
      <p:ext uri="{BB962C8B-B14F-4D97-AF65-F5344CB8AC3E}">
        <p14:creationId xmlns:p14="http://schemas.microsoft.com/office/powerpoint/2010/main" val="273851080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3FCDE5C-D623-8294-BA46-4DDBE3D7D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GB" sz="5400" b="1">
                <a:latin typeface="Times New Roman"/>
                <a:cs typeface="Times New Roman"/>
              </a:rPr>
              <a:t>Acknowledgments</a:t>
            </a:r>
            <a:endParaRPr lang="ru-RU"/>
          </a:p>
        </p:txBody>
      </p:sp>
      <p:sp>
        <p:nvSpPr>
          <p:cNvPr id="32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29E2F8A3-B99C-FABC-0B9D-A927EEFA9C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5906"/>
            <a:ext cx="10515600" cy="425196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200">
                <a:ea typeface="+mn-lt"/>
                <a:cs typeface="+mn-lt"/>
              </a:rPr>
              <a:t>The </a:t>
            </a:r>
            <a:r>
              <a:rPr lang="ru-RU" sz="2200" err="1">
                <a:ea typeface="+mn-lt"/>
                <a:cs typeface="+mn-lt"/>
              </a:rPr>
              <a:t>mayor</a:t>
            </a:r>
            <a:r>
              <a:rPr lang="ru-RU" sz="2200">
                <a:ea typeface="+mn-lt"/>
                <a:cs typeface="+mn-lt"/>
              </a:rPr>
              <a:t> </a:t>
            </a:r>
            <a:r>
              <a:rPr lang="ru-RU" sz="2200" err="1">
                <a:ea typeface="+mn-lt"/>
                <a:cs typeface="+mn-lt"/>
              </a:rPr>
              <a:t>of</a:t>
            </a:r>
            <a:r>
              <a:rPr lang="ru-RU" sz="2200">
                <a:ea typeface="+mn-lt"/>
                <a:cs typeface="+mn-lt"/>
              </a:rPr>
              <a:t> </a:t>
            </a:r>
            <a:r>
              <a:rPr lang="ru-RU" sz="2200" err="1">
                <a:ea typeface="+mn-lt"/>
                <a:cs typeface="+mn-lt"/>
              </a:rPr>
              <a:t>Neukölln</a:t>
            </a:r>
            <a:r>
              <a:rPr lang="ru-RU" sz="2200">
                <a:ea typeface="+mn-lt"/>
                <a:cs typeface="+mn-lt"/>
              </a:rPr>
              <a:t>, Heinz </a:t>
            </a:r>
            <a:r>
              <a:rPr lang="ru-RU" sz="2200" err="1">
                <a:ea typeface="+mn-lt"/>
                <a:cs typeface="+mn-lt"/>
              </a:rPr>
              <a:t>Buschkowsky</a:t>
            </a:r>
            <a:r>
              <a:rPr lang="ru-RU" sz="2200">
                <a:ea typeface="+mn-lt"/>
                <a:cs typeface="+mn-lt"/>
              </a:rPr>
              <a:t>.</a:t>
            </a:r>
          </a:p>
          <a:p>
            <a:r>
              <a:rPr lang="ru-RU" sz="2200" err="1">
                <a:ea typeface="+mn-lt"/>
                <a:cs typeface="+mn-lt"/>
              </a:rPr>
              <a:t>Christina</a:t>
            </a:r>
            <a:r>
              <a:rPr lang="ru-RU" sz="2200">
                <a:ea typeface="+mn-lt"/>
                <a:cs typeface="+mn-lt"/>
              </a:rPr>
              <a:t> </a:t>
            </a:r>
            <a:r>
              <a:rPr lang="ru-RU" sz="2200" err="1">
                <a:ea typeface="+mn-lt"/>
                <a:cs typeface="+mn-lt"/>
              </a:rPr>
              <a:t>Rau</a:t>
            </a:r>
            <a:r>
              <a:rPr lang="ru-RU" sz="2200">
                <a:ea typeface="+mn-lt"/>
                <a:cs typeface="+mn-lt"/>
              </a:rPr>
              <a:t>.</a:t>
            </a:r>
          </a:p>
          <a:p>
            <a:r>
              <a:rPr lang="ru-RU" sz="2200" err="1">
                <a:ea typeface="+mn-lt"/>
                <a:cs typeface="+mn-lt"/>
              </a:rPr>
              <a:t>Stiftung</a:t>
            </a:r>
            <a:r>
              <a:rPr lang="ru-RU" sz="2200">
                <a:ea typeface="+mn-lt"/>
                <a:cs typeface="+mn-lt"/>
              </a:rPr>
              <a:t> </a:t>
            </a:r>
            <a:r>
              <a:rPr lang="ru-RU" sz="2200" err="1">
                <a:ea typeface="+mn-lt"/>
                <a:cs typeface="+mn-lt"/>
              </a:rPr>
              <a:t>Zukunft</a:t>
            </a:r>
            <a:r>
              <a:rPr lang="ru-RU" sz="2200">
                <a:ea typeface="+mn-lt"/>
                <a:cs typeface="+mn-lt"/>
              </a:rPr>
              <a:t> Berlin.</a:t>
            </a:r>
          </a:p>
          <a:p>
            <a:r>
              <a:rPr lang="ru-RU" sz="2200" err="1">
                <a:ea typeface="+mn-lt"/>
                <a:cs typeface="+mn-lt"/>
              </a:rPr>
              <a:t>Freudenberg</a:t>
            </a:r>
            <a:r>
              <a:rPr lang="ru-RU" sz="2200">
                <a:ea typeface="+mn-lt"/>
                <a:cs typeface="+mn-lt"/>
              </a:rPr>
              <a:t> Foundation.</a:t>
            </a:r>
          </a:p>
          <a:p>
            <a:pPr marL="0" indent="0">
              <a:buNone/>
            </a:pPr>
            <a:endParaRPr lang="ru-RU" sz="2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54465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100EDD19-6802-4EC3-95CE-CFFAB042CFD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FE87972-3620-5A5C-315D-56683DE6B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5400" b="1">
                <a:latin typeface="Times New Roman"/>
                <a:cs typeface="Times New Roman"/>
              </a:rPr>
              <a:t>Applicability</a:t>
            </a:r>
            <a:endParaRPr lang="ru-RU" sz="5400">
              <a:cs typeface="Calibri Light" panose="020F0302020204030204"/>
            </a:endParaRP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xmlns="" id="{DB17E863-922E-4C26-BD64-E8FD41D2866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68E9B62-89F3-E9DE-0E64-EB02DBEFD26C}"/>
              </a:ext>
            </a:extLst>
          </p:cNvPr>
          <p:cNvSpPr txBox="1"/>
          <p:nvPr/>
        </p:nvSpPr>
        <p:spPr>
          <a:xfrm>
            <a:off x="6507116" y="1926788"/>
            <a:ext cx="331706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af-ZA"/>
              <a:t>socio-economic development</a:t>
            </a:r>
            <a:endParaRPr lang="ru-RU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xmlns="" id="{08DE6784-F257-28C1-7974-08ACEFAEA11D}"/>
              </a:ext>
            </a:extLst>
          </p:cNvPr>
          <p:cNvSpPr/>
          <p:nvPr/>
        </p:nvSpPr>
        <p:spPr>
          <a:xfrm>
            <a:off x="889733" y="1941307"/>
            <a:ext cx="3301999" cy="348544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E73CA06-7125-5097-6BAC-48C001EAA8D0}"/>
              </a:ext>
            </a:extLst>
          </p:cNvPr>
          <p:cNvSpPr txBox="1"/>
          <p:nvPr/>
        </p:nvSpPr>
        <p:spPr>
          <a:xfrm>
            <a:off x="1104627" y="2900598"/>
            <a:ext cx="2875642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400" b="1" err="1">
                <a:solidFill>
                  <a:schemeClr val="bg1"/>
                </a:solidFill>
                <a:cs typeface="Calibri"/>
              </a:rPr>
              <a:t>Affordable</a:t>
            </a:r>
            <a:r>
              <a:rPr lang="ru-RU" sz="4400" b="1">
                <a:solidFill>
                  <a:schemeClr val="bg1"/>
                </a:solidFill>
                <a:cs typeface="Calibri"/>
              </a:rPr>
              <a:t> </a:t>
            </a:r>
            <a:r>
              <a:rPr lang="ru-RU" sz="4400" b="1" err="1">
                <a:solidFill>
                  <a:schemeClr val="bg1"/>
                </a:solidFill>
                <a:cs typeface="Calibri"/>
              </a:rPr>
              <a:t>education</a:t>
            </a:r>
            <a:endParaRPr lang="ru-RU" sz="4400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xmlns="" id="{7BD88ADF-DB06-64D0-DD49-69055780E1AE}"/>
              </a:ext>
            </a:extLst>
          </p:cNvPr>
          <p:cNvSpPr/>
          <p:nvPr/>
        </p:nvSpPr>
        <p:spPr>
          <a:xfrm>
            <a:off x="6393066" y="1927196"/>
            <a:ext cx="3301999" cy="3499552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630C777-5D14-A7A7-C6F9-74F57A2E6D81}"/>
              </a:ext>
            </a:extLst>
          </p:cNvPr>
          <p:cNvSpPr txBox="1"/>
          <p:nvPr/>
        </p:nvSpPr>
        <p:spPr>
          <a:xfrm>
            <a:off x="6510875" y="2293982"/>
            <a:ext cx="3425912" cy="21236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ru-RU" sz="4400" b="1" err="1">
                <a:solidFill>
                  <a:schemeClr val="bg1"/>
                </a:solidFill>
                <a:cs typeface="Calibri"/>
              </a:rPr>
              <a:t>Socio-economic</a:t>
            </a:r>
            <a:r>
              <a:rPr lang="ru-RU" sz="4400" b="1">
                <a:solidFill>
                  <a:schemeClr val="bg1"/>
                </a:solidFill>
                <a:cs typeface="Calibri"/>
              </a:rPr>
              <a:t>  </a:t>
            </a:r>
            <a:r>
              <a:rPr lang="ru-RU" sz="4400" b="1" err="1">
                <a:solidFill>
                  <a:schemeClr val="bg1"/>
                </a:solidFill>
                <a:cs typeface="Calibri"/>
              </a:rPr>
              <a:t>development</a:t>
            </a:r>
            <a:endParaRPr lang="ru-RU" sz="4400" b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47187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xmlns="" id="{1BB867FF-FC45-48F7-8104-F89BE54909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 hidden="1">
            <a:extLst>
              <a:ext uri="{FF2B5EF4-FFF2-40B4-BE49-F238E27FC236}">
                <a16:creationId xmlns:a16="http://schemas.microsoft.com/office/drawing/2014/main" xmlns="" id="{8BB56887-D0D5-4F0C-9E19-7247EB83C8B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3902BFF5-21FB-78C7-6495-F514C2E6BB21}"/>
              </a:ext>
            </a:extLst>
          </p:cNvPr>
          <p:cNvSpPr txBox="1"/>
          <p:nvPr/>
        </p:nvSpPr>
        <p:spPr>
          <a:xfrm>
            <a:off x="3620105" y="727981"/>
            <a:ext cx="10515600" cy="1325563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Jumble"/>
                <a:ea typeface="+mj-ea"/>
                <a:cs typeface="+mj-cs"/>
              </a:rPr>
              <a:t>References</a:t>
            </a:r>
          </a:p>
        </p:txBody>
      </p:sp>
      <p:sp>
        <p:nvSpPr>
          <p:cNvPr id="16" name="Arc 15" hidden="1">
            <a:extLst>
              <a:ext uri="{FF2B5EF4-FFF2-40B4-BE49-F238E27FC236}">
                <a16:creationId xmlns:a16="http://schemas.microsoft.com/office/drawing/2014/main" xmlns="" id="{081E4A58-353D-44AE-B2FC-2A74E2E400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xmlns="" id="{5A7860B3-8CAB-9728-F2ED-CD078AE3B9E6}"/>
              </a:ext>
            </a:extLst>
          </p:cNvPr>
          <p:cNvSpPr/>
          <p:nvPr/>
        </p:nvSpPr>
        <p:spPr>
          <a:xfrm>
            <a:off x="577547" y="2500689"/>
            <a:ext cx="11055047" cy="2624666"/>
          </a:xfrm>
          <a:prstGeom prst="roundRect">
            <a:avLst/>
          </a:prstGeom>
          <a:solidFill>
            <a:srgbClr val="E7E6E6">
              <a:alpha val="73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0263B921-6909-B37A-5A25-6DEE9586D671}"/>
              </a:ext>
            </a:extLst>
          </p:cNvPr>
          <p:cNvSpPr txBox="1"/>
          <p:nvPr/>
        </p:nvSpPr>
        <p:spPr>
          <a:xfrm>
            <a:off x="886581" y="2732768"/>
            <a:ext cx="10515600" cy="4351338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>
                <a:hlinkClick r:id="rId3"/>
              </a:rPr>
              <a:t>https://www.welt.de/politik/deutschland/article129779285/Wie-die-Ruetli-Schule-doch-noch-erfolgreich-wurde.html</a:t>
            </a:r>
            <a:endParaRPr lang="en-US" sz="28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>
              <a:cs typeface="Calibri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>
                <a:hlinkClick r:id="rId4"/>
              </a:rPr>
              <a:t>https://www.coe.int/en/web/interculturalcities/-/campus-rutli</a:t>
            </a:r>
            <a:endParaRPr lang="en-US" sz="2800">
              <a:cs typeface="Calibri"/>
              <a:hlinkClick r:id="rId4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08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xmlns="" id="{91F55C5D-1648-4BE3-932D-8CADBF3F673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1FE2B0FF-49CF-6FC2-3C99-C0010032D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7512"/>
            <a:ext cx="10908792" cy="1069848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endParaRPr lang="en-US" sz="5400" b="1">
              <a:highlight>
                <a:srgbClr val="E6E6E6"/>
              </a:highlight>
              <a:ea typeface="Calibri Light"/>
              <a:cs typeface="Calibri Light"/>
            </a:endParaRPr>
          </a:p>
          <a:p>
            <a:pPr algn="ctr"/>
            <a:endParaRPr lang="en-US" sz="5400">
              <a:highlight>
                <a:srgbClr val="E6E6E6"/>
              </a:highlight>
            </a:endParaRPr>
          </a:p>
          <a:p>
            <a:pPr algn="ctr"/>
            <a:endParaRPr lang="en-US" sz="5400">
              <a:highlight>
                <a:srgbClr val="E6E6E6"/>
              </a:highlight>
            </a:endParaRPr>
          </a:p>
          <a:p>
            <a:pPr algn="ctr"/>
            <a:r>
              <a:rPr lang="en-US" sz="5400" b="1" err="1"/>
              <a:t>Sustainable</a:t>
            </a:r>
            <a:r>
              <a:rPr lang="en-US" sz="5400" b="1"/>
              <a:t> Development </a:t>
            </a:r>
            <a:r>
              <a:rPr lang="en-US" sz="5400" b="1" err="1"/>
              <a:t>Goals</a:t>
            </a:r>
            <a:endParaRPr lang="en-US" sz="5400" err="1">
              <a:ea typeface="Calibri Light" panose="020F0302020204030204"/>
              <a:cs typeface="Calibri Light" panose="020F0302020204030204"/>
            </a:endParaRPr>
          </a:p>
          <a:p>
            <a:pPr algn="ctr"/>
            <a:endParaRPr lang="en-US" sz="5400">
              <a:highlight>
                <a:srgbClr val="E6E6E6"/>
              </a:highlight>
              <a:ea typeface="Calibri Light"/>
              <a:cs typeface="Calibri Light"/>
            </a:endParaRPr>
          </a:p>
          <a:p>
            <a:pPr algn="ctr"/>
            <a:endParaRPr lang="en-US" sz="5400">
              <a:highlight>
                <a:srgbClr val="E6E6E6"/>
              </a:highlight>
            </a:endParaRPr>
          </a:p>
          <a:p>
            <a:pPr algn="ctr"/>
            <a:endParaRPr lang="en-US" sz="5400">
              <a:highlight>
                <a:srgbClr val="E6E6E6"/>
              </a:highlight>
            </a:endParaRP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xmlns="" id="{A38E1331-B5A6-44BE-BF4E-EE6C2FD2A24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810000" y="1776977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744583 w 4572000"/>
              <a:gd name="connsiteY1" fmla="*/ 0 h 18288"/>
              <a:gd name="connsiteX2" fmla="*/ 1352006 w 4572000"/>
              <a:gd name="connsiteY2" fmla="*/ 0 h 18288"/>
              <a:gd name="connsiteX3" fmla="*/ 2050869 w 4572000"/>
              <a:gd name="connsiteY3" fmla="*/ 0 h 18288"/>
              <a:gd name="connsiteX4" fmla="*/ 2612571 w 4572000"/>
              <a:gd name="connsiteY4" fmla="*/ 0 h 18288"/>
              <a:gd name="connsiteX5" fmla="*/ 3357154 w 4572000"/>
              <a:gd name="connsiteY5" fmla="*/ 0 h 18288"/>
              <a:gd name="connsiteX6" fmla="*/ 401029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265714 w 4572000"/>
              <a:gd name="connsiteY10" fmla="*/ 18288 h 18288"/>
              <a:gd name="connsiteX11" fmla="*/ 2521131 w 4572000"/>
              <a:gd name="connsiteY11" fmla="*/ 18288 h 18288"/>
              <a:gd name="connsiteX12" fmla="*/ 1867989 w 4572000"/>
              <a:gd name="connsiteY12" fmla="*/ 18288 h 18288"/>
              <a:gd name="connsiteX13" fmla="*/ 1352006 w 4572000"/>
              <a:gd name="connsiteY13" fmla="*/ 18288 h 18288"/>
              <a:gd name="connsiteX14" fmla="*/ 83602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335213" y="-5275"/>
                  <a:pt x="446637" y="2749"/>
                  <a:pt x="744583" y="0"/>
                </a:cubicBezTo>
                <a:cubicBezTo>
                  <a:pt x="1042529" y="-2749"/>
                  <a:pt x="1223095" y="8165"/>
                  <a:pt x="1352006" y="0"/>
                </a:cubicBezTo>
                <a:cubicBezTo>
                  <a:pt x="1480917" y="-8165"/>
                  <a:pt x="1803308" y="16240"/>
                  <a:pt x="2050869" y="0"/>
                </a:cubicBezTo>
                <a:cubicBezTo>
                  <a:pt x="2298430" y="-16240"/>
                  <a:pt x="2464656" y="-22054"/>
                  <a:pt x="2612571" y="0"/>
                </a:cubicBezTo>
                <a:cubicBezTo>
                  <a:pt x="2760486" y="22054"/>
                  <a:pt x="3034874" y="11895"/>
                  <a:pt x="3357154" y="0"/>
                </a:cubicBezTo>
                <a:cubicBezTo>
                  <a:pt x="3679434" y="-11895"/>
                  <a:pt x="3778145" y="-10841"/>
                  <a:pt x="4010297" y="0"/>
                </a:cubicBezTo>
                <a:cubicBezTo>
                  <a:pt x="4242449" y="10841"/>
                  <a:pt x="4385860" y="17261"/>
                  <a:pt x="4572000" y="0"/>
                </a:cubicBezTo>
                <a:cubicBezTo>
                  <a:pt x="4571443" y="8172"/>
                  <a:pt x="4571244" y="10948"/>
                  <a:pt x="4572000" y="18288"/>
                </a:cubicBezTo>
                <a:cubicBezTo>
                  <a:pt x="4352099" y="1269"/>
                  <a:pt x="4065933" y="40755"/>
                  <a:pt x="3873137" y="18288"/>
                </a:cubicBezTo>
                <a:cubicBezTo>
                  <a:pt x="3680341" y="-4179"/>
                  <a:pt x="3486903" y="33471"/>
                  <a:pt x="3265714" y="18288"/>
                </a:cubicBezTo>
                <a:cubicBezTo>
                  <a:pt x="3044525" y="3105"/>
                  <a:pt x="2683548" y="-1073"/>
                  <a:pt x="2521131" y="18288"/>
                </a:cubicBezTo>
                <a:cubicBezTo>
                  <a:pt x="2358714" y="37649"/>
                  <a:pt x="2132855" y="34593"/>
                  <a:pt x="1867989" y="18288"/>
                </a:cubicBezTo>
                <a:cubicBezTo>
                  <a:pt x="1603123" y="1983"/>
                  <a:pt x="1605373" y="2886"/>
                  <a:pt x="1352006" y="18288"/>
                </a:cubicBezTo>
                <a:cubicBezTo>
                  <a:pt x="1098639" y="33690"/>
                  <a:pt x="962100" y="16241"/>
                  <a:pt x="836023" y="18288"/>
                </a:cubicBezTo>
                <a:cubicBezTo>
                  <a:pt x="709946" y="20335"/>
                  <a:pt x="193668" y="-307"/>
                  <a:pt x="0" y="18288"/>
                </a:cubicBezTo>
                <a:cubicBezTo>
                  <a:pt x="-277" y="11188"/>
                  <a:pt x="-244" y="5848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58188" y="7508"/>
                  <a:pt x="361578" y="-27091"/>
                  <a:pt x="561703" y="0"/>
                </a:cubicBezTo>
                <a:cubicBezTo>
                  <a:pt x="761828" y="27091"/>
                  <a:pt x="1133811" y="14547"/>
                  <a:pt x="1306286" y="0"/>
                </a:cubicBezTo>
                <a:cubicBezTo>
                  <a:pt x="1478761" y="-14547"/>
                  <a:pt x="1809594" y="13320"/>
                  <a:pt x="2050869" y="0"/>
                </a:cubicBezTo>
                <a:cubicBezTo>
                  <a:pt x="2292144" y="-13320"/>
                  <a:pt x="2409269" y="-14334"/>
                  <a:pt x="2612571" y="0"/>
                </a:cubicBezTo>
                <a:cubicBezTo>
                  <a:pt x="2815873" y="14334"/>
                  <a:pt x="3025009" y="33536"/>
                  <a:pt x="3311434" y="0"/>
                </a:cubicBezTo>
                <a:cubicBezTo>
                  <a:pt x="3597859" y="-33536"/>
                  <a:pt x="3695431" y="-13462"/>
                  <a:pt x="3827417" y="0"/>
                </a:cubicBezTo>
                <a:cubicBezTo>
                  <a:pt x="3959403" y="13462"/>
                  <a:pt x="4360180" y="899"/>
                  <a:pt x="4572000" y="0"/>
                </a:cubicBezTo>
                <a:cubicBezTo>
                  <a:pt x="4572481" y="8890"/>
                  <a:pt x="4572898" y="10033"/>
                  <a:pt x="4572000" y="18288"/>
                </a:cubicBezTo>
                <a:cubicBezTo>
                  <a:pt x="4356830" y="5817"/>
                  <a:pt x="4021942" y="41441"/>
                  <a:pt x="3873137" y="18288"/>
                </a:cubicBezTo>
                <a:cubicBezTo>
                  <a:pt x="3724332" y="-4865"/>
                  <a:pt x="3494019" y="36771"/>
                  <a:pt x="3174274" y="18288"/>
                </a:cubicBezTo>
                <a:cubicBezTo>
                  <a:pt x="2854529" y="-195"/>
                  <a:pt x="2861023" y="5963"/>
                  <a:pt x="2658291" y="18288"/>
                </a:cubicBezTo>
                <a:cubicBezTo>
                  <a:pt x="2455559" y="30613"/>
                  <a:pt x="2309968" y="11711"/>
                  <a:pt x="2050869" y="18288"/>
                </a:cubicBezTo>
                <a:cubicBezTo>
                  <a:pt x="1791770" y="24865"/>
                  <a:pt x="1671115" y="-4587"/>
                  <a:pt x="1306286" y="18288"/>
                </a:cubicBezTo>
                <a:cubicBezTo>
                  <a:pt x="941457" y="41163"/>
                  <a:pt x="838619" y="-9452"/>
                  <a:pt x="653143" y="18288"/>
                </a:cubicBezTo>
                <a:cubicBezTo>
                  <a:pt x="467667" y="46028"/>
                  <a:pt x="308702" y="9245"/>
                  <a:pt x="0" y="18288"/>
                </a:cubicBezTo>
                <a:cubicBezTo>
                  <a:pt x="-4" y="10872"/>
                  <a:pt x="388" y="674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195915077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 descr="Promote peaceful and inclusive societies for sustainable development, provide access to justice for all and build effective, accountable and inclusive institutions at all levels">
            <a:extLst>
              <a:ext uri="{FF2B5EF4-FFF2-40B4-BE49-F238E27FC236}">
                <a16:creationId xmlns:a16="http://schemas.microsoft.com/office/drawing/2014/main" xmlns="" id="{2BEFC8CC-6C8A-7006-6BDE-7D7F8E2C8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33" y="2999151"/>
            <a:ext cx="2832069" cy="2832069"/>
          </a:xfrm>
          <a:prstGeom prst="rect">
            <a:avLst/>
          </a:prstGeom>
        </p:spPr>
      </p:pic>
      <p:pic>
        <p:nvPicPr>
          <p:cNvPr id="6" name="Рисунок 5" descr="Make cities and human settlements inclusive, safe, resilient and sustainable">
            <a:extLst>
              <a:ext uri="{FF2B5EF4-FFF2-40B4-BE49-F238E27FC236}">
                <a16:creationId xmlns:a16="http://schemas.microsoft.com/office/drawing/2014/main" xmlns="" id="{1E07BD4F-7E9C-5779-410B-72BBBD45F0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938" y="2999151"/>
            <a:ext cx="2832069" cy="2832069"/>
          </a:xfrm>
          <a:prstGeom prst="rect">
            <a:avLst/>
          </a:prstGeom>
        </p:spPr>
      </p:pic>
      <p:pic>
        <p:nvPicPr>
          <p:cNvPr id="5" name="Рисунок 4" descr="Reduce inequality within and among countries">
            <a:extLst>
              <a:ext uri="{FF2B5EF4-FFF2-40B4-BE49-F238E27FC236}">
                <a16:creationId xmlns:a16="http://schemas.microsoft.com/office/drawing/2014/main" xmlns="" id="{0583FDBA-F8A2-DC01-5B8E-2A0739BC5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0993" y="2999151"/>
            <a:ext cx="2832069" cy="2832069"/>
          </a:xfrm>
          <a:prstGeom prst="rect">
            <a:avLst/>
          </a:prstGeom>
        </p:spPr>
      </p:pic>
      <p:pic>
        <p:nvPicPr>
          <p:cNvPr id="4" name="Объект 3" descr="Ensure inclusive and equitable quality education and promote lifelong learning opportunities for all">
            <a:extLst>
              <a:ext uri="{FF2B5EF4-FFF2-40B4-BE49-F238E27FC236}">
                <a16:creationId xmlns:a16="http://schemas.microsoft.com/office/drawing/2014/main" xmlns="" id="{FEA00164-E380-C91B-534C-61650B57C9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9161797" y="2999151"/>
            <a:ext cx="2832069" cy="283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784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xmlns="" id="{C1DD1A8A-57D5-4A81-AD04-532B043C56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3" descr="Data concept">
            <a:extLst>
              <a:ext uri="{FF2B5EF4-FFF2-40B4-BE49-F238E27FC236}">
                <a16:creationId xmlns:a16="http://schemas.microsoft.com/office/drawing/2014/main" xmlns="" id="{CD59D83D-2850-5E44-F875-709096348F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93000"/>
                    </a14:imgEffect>
                  </a14:imgLayer>
                </a14:imgProps>
              </a:ext>
            </a:extLst>
          </a:blip>
          <a:srcRect t="3959" r="-2" b="21039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3" name="Rectangle 9">
            <a:extLst>
              <a:ext uri="{FF2B5EF4-FFF2-40B4-BE49-F238E27FC236}">
                <a16:creationId xmlns:a16="http://schemas.microsoft.com/office/drawing/2014/main" xmlns="" id="{007891EC-4501-44ED-A8C8-B11B6DB767A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FBD256C-E80B-FEB7-ABB6-75CB7496F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3090" y="1027073"/>
            <a:ext cx="10058400" cy="1046874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latin typeface="Jumble"/>
              </a:rPr>
              <a:t>Background Information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0BA8BC3-4786-6930-9194-D50D6C7794A6}"/>
              </a:ext>
            </a:extLst>
          </p:cNvPr>
          <p:cNvSpPr txBox="1"/>
          <p:nvPr/>
        </p:nvSpPr>
        <p:spPr>
          <a:xfrm>
            <a:off x="1799166" y="3477380"/>
            <a:ext cx="3468914" cy="14465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4400" b="1">
                <a:solidFill>
                  <a:schemeClr val="bg1"/>
                </a:solidFill>
                <a:cs typeface="Calibri"/>
              </a:rPr>
              <a:t>45%</a:t>
            </a:r>
          </a:p>
          <a:p>
            <a:endParaRPr lang="ru-RU" sz="4400" b="1">
              <a:solidFill>
                <a:schemeClr val="bg1"/>
              </a:solidFill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4D151AC2-07E0-8CBA-6D38-F38D74F77EEB}"/>
              </a:ext>
            </a:extLst>
          </p:cNvPr>
          <p:cNvSpPr txBox="1"/>
          <p:nvPr/>
        </p:nvSpPr>
        <p:spPr>
          <a:xfrm>
            <a:off x="4798786" y="3589262"/>
            <a:ext cx="2888341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800" b="1" dirty="0" err="1">
                <a:solidFill>
                  <a:schemeClr val="bg1"/>
                </a:solidFill>
                <a:cs typeface="Calibri"/>
              </a:rPr>
              <a:t>New</a:t>
            </a:r>
            <a:r>
              <a:rPr lang="ru-RU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ru-RU" sz="2800" b="1" dirty="0" err="1">
                <a:solidFill>
                  <a:schemeClr val="bg1"/>
                </a:solidFill>
                <a:cs typeface="Calibri"/>
              </a:rPr>
              <a:t>Educational</a:t>
            </a:r>
            <a:r>
              <a:rPr lang="ru-RU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ru-RU" sz="2800" b="1" dirty="0" err="1">
                <a:solidFill>
                  <a:schemeClr val="bg1"/>
                </a:solidFill>
                <a:cs typeface="Calibri"/>
              </a:rPr>
              <a:t>system</a:t>
            </a:r>
            <a:r>
              <a:rPr lang="ru-RU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ru-RU" sz="2800" b="1" dirty="0" err="1">
                <a:solidFill>
                  <a:schemeClr val="bg1"/>
                </a:solidFill>
                <a:cs typeface="Calibri"/>
              </a:rPr>
              <a:t>demand</a:t>
            </a:r>
            <a:endParaRPr lang="ru-RU" sz="2800" b="1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Рукописный ввод 17">
                <a:extLst>
                  <a:ext uri="{FF2B5EF4-FFF2-40B4-BE49-F238E27FC236}">
                    <a16:creationId xmlns:a16="http://schemas.microsoft.com/office/drawing/2014/main" xmlns="" id="{62D56B01-8AAB-313D-6474-3244941BC8BC}"/>
                  </a:ext>
                </a:extLst>
              </p14:cNvPr>
              <p14:cNvContentPartPr/>
              <p14:nvPr/>
            </p14:nvContentPartPr>
            <p14:xfrm>
              <a:off x="9329709" y="3188351"/>
              <a:ext cx="15119" cy="15119"/>
            </p14:xfrm>
          </p:contentPart>
        </mc:Choice>
        <mc:Fallback xmlns="">
          <p:pic>
            <p:nvPicPr>
              <p:cNvPr id="18" name="Рукописный ввод 17">
                <a:extLst>
                  <a:ext uri="{FF2B5EF4-FFF2-40B4-BE49-F238E27FC236}">
                    <a16:creationId xmlns:a16="http://schemas.microsoft.com/office/drawing/2014/main" id="{62D56B01-8AAB-313D-6474-3244941BC8B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79312" y="3137954"/>
                <a:ext cx="114904" cy="11490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0371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 descr="Изображение выглядит как текст, снимок экрана, Шрифт&#10;&#10;Автоматически созданное описание">
            <a:extLst>
              <a:ext uri="{FF2B5EF4-FFF2-40B4-BE49-F238E27FC236}">
                <a16:creationId xmlns:a16="http://schemas.microsoft.com/office/drawing/2014/main" xmlns="" id="{93AAF5E2-636D-A24A-56CC-105DF37C0F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179587"/>
            <a:ext cx="10905066" cy="4263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99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xmlns="" id="{0671A8AE-40A1-4631-A6B8-581AFF0654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Объект 3" descr="campus rütli cr² | studio polymorph">
            <a:extLst>
              <a:ext uri="{FF2B5EF4-FFF2-40B4-BE49-F238E27FC236}">
                <a16:creationId xmlns:a16="http://schemas.microsoft.com/office/drawing/2014/main" xmlns="" id="{8FEAED3A-159F-A2AD-C950-5ED9157E52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782" r="29331" b="631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xmlns="" id="{AB58EF07-17C2-48CF-ABB0-EEF1F17CB8F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32CA6ED8-1784-5A42-99DB-28B4FFE1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>
                <a:solidFill>
                  <a:schemeClr val="bg1"/>
                </a:solidFill>
                <a:latin typeface="Jumble"/>
              </a:rPr>
              <a:t>Outcomes and impacts</a:t>
            </a:r>
          </a:p>
        </p:txBody>
      </p:sp>
      <p:sp>
        <p:nvSpPr>
          <p:cNvPr id="26" name="Rectangle 25" hidden="1">
            <a:extLst>
              <a:ext uri="{FF2B5EF4-FFF2-40B4-BE49-F238E27FC236}">
                <a16:creationId xmlns:a16="http://schemas.microsoft.com/office/drawing/2014/main" xmlns="" id="{AF2F604E-43BE-4DC3-B983-E071523364F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xmlns="" id="{08C9B587-E65E-4B52-B37C-ABEBB6E879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309413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xmlns="" id="{50836D7D-A130-A752-61F5-97F97727726D}"/>
              </a:ext>
            </a:extLst>
          </p:cNvPr>
          <p:cNvSpPr/>
          <p:nvPr/>
        </p:nvSpPr>
        <p:spPr>
          <a:xfrm>
            <a:off x="2040753" y="897447"/>
            <a:ext cx="8172173" cy="111539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41B9C812-D2DF-4DF4-7632-BD11CB81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768" y="788344"/>
            <a:ext cx="10515600" cy="1325563"/>
          </a:xfrm>
        </p:spPr>
        <p:txBody>
          <a:bodyPr/>
          <a:lstStyle/>
          <a:p>
            <a:pPr algn="ctr"/>
            <a:r>
              <a:rPr lang="ru-RU" sz="4800" b="1" err="1">
                <a:solidFill>
                  <a:schemeClr val="bg1"/>
                </a:solidFill>
                <a:latin typeface="Times New Roman"/>
                <a:ea typeface="Calibri Light"/>
                <a:cs typeface="Times New Roman"/>
              </a:rPr>
              <a:t>Lessons</a:t>
            </a:r>
            <a:r>
              <a:rPr lang="ru-RU" sz="4800" b="1">
                <a:solidFill>
                  <a:schemeClr val="bg1"/>
                </a:solidFill>
                <a:latin typeface="Times New Roman"/>
                <a:ea typeface="Calibri Light"/>
                <a:cs typeface="Times New Roman"/>
              </a:rPr>
              <a:t> </a:t>
            </a:r>
            <a:r>
              <a:rPr lang="ru-RU" sz="4800" b="1" err="1">
                <a:solidFill>
                  <a:schemeClr val="bg1"/>
                </a:solidFill>
                <a:latin typeface="Times New Roman"/>
                <a:ea typeface="Calibri Light"/>
                <a:cs typeface="Times New Roman"/>
              </a:rPr>
              <a:t>Learned</a:t>
            </a:r>
            <a:endParaRPr lang="ru-RU" sz="4800" b="1">
              <a:solidFill>
                <a:schemeClr val="bg1"/>
              </a:solidFill>
              <a:latin typeface="Times New Roman"/>
              <a:ea typeface="Calibri Light"/>
              <a:cs typeface="Times New Roman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xmlns="" id="{C69AC75A-698A-E53C-24BB-BE871485BAA6}"/>
              </a:ext>
            </a:extLst>
          </p:cNvPr>
          <p:cNvSpPr/>
          <p:nvPr/>
        </p:nvSpPr>
        <p:spPr>
          <a:xfrm>
            <a:off x="180587" y="2502537"/>
            <a:ext cx="2909531" cy="309642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4" name="Объект 3" descr="Изображение выглядит как одежда, человек, небо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xmlns="" id="{8C392A89-55DE-2F1C-DFD1-5C415A0E6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916" t="3235" r="12066"/>
          <a:stretch/>
        </p:blipFill>
        <p:spPr>
          <a:xfrm>
            <a:off x="409766" y="2721504"/>
            <a:ext cx="2460891" cy="2288011"/>
          </a:xfrm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A03617B-F63F-054D-FD8A-2CD3FCD309EF}"/>
              </a:ext>
            </a:extLst>
          </p:cNvPr>
          <p:cNvSpPr txBox="1"/>
          <p:nvPr/>
        </p:nvSpPr>
        <p:spPr>
          <a:xfrm>
            <a:off x="668610" y="5009515"/>
            <a:ext cx="289780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Stakeholder Commitment</a:t>
            </a:r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xmlns="" id="{A2B7430A-3C9D-0A8E-4E0B-2DDAB3527624}"/>
              </a:ext>
            </a:extLst>
          </p:cNvPr>
          <p:cNvSpPr/>
          <p:nvPr/>
        </p:nvSpPr>
        <p:spPr>
          <a:xfrm>
            <a:off x="3140240" y="2502538"/>
            <a:ext cx="2909531" cy="309642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84D39CE-4280-82BE-7489-5FBF8E3BD225}"/>
              </a:ext>
            </a:extLst>
          </p:cNvPr>
          <p:cNvSpPr txBox="1"/>
          <p:nvPr/>
        </p:nvSpPr>
        <p:spPr>
          <a:xfrm>
            <a:off x="3156226" y="5022574"/>
            <a:ext cx="2809461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b="1">
                <a:solidFill>
                  <a:srgbClr val="0D0D0D"/>
                </a:solidFill>
                <a:highlight>
                  <a:srgbClr val="FFFFFF"/>
                </a:highlight>
                <a:latin typeface="Times New Roman"/>
                <a:ea typeface="+mn-lt"/>
                <a:cs typeface="+mn-lt"/>
              </a:rPr>
              <a:t>Innovative Solutions Implementation</a:t>
            </a:r>
            <a:endParaRPr lang="ru-RU" sz="1600">
              <a:latin typeface="Times New Roman"/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12" name="Рисунок 11" descr="Изображение выглядит как рисунок, графическая вставка, мультфильм, иллюстрация&#10;&#10;Автоматически созданное описание">
            <a:extLst>
              <a:ext uri="{FF2B5EF4-FFF2-40B4-BE49-F238E27FC236}">
                <a16:creationId xmlns:a16="http://schemas.microsoft.com/office/drawing/2014/main" xmlns="" id="{F4424ED0-6A95-5159-76BD-BF161DFEA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5443" y="2731053"/>
            <a:ext cx="2301461" cy="2312504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xmlns="" id="{91D5E3D1-A2CF-E726-0A1D-BD9691FA0DF4}"/>
              </a:ext>
            </a:extLst>
          </p:cNvPr>
          <p:cNvSpPr/>
          <p:nvPr/>
        </p:nvSpPr>
        <p:spPr>
          <a:xfrm>
            <a:off x="6110935" y="2513581"/>
            <a:ext cx="2909531" cy="309642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xmlns="" id="{28EA1770-D08D-8697-B057-00B7BD4BC6E5}"/>
              </a:ext>
            </a:extLst>
          </p:cNvPr>
          <p:cNvSpPr/>
          <p:nvPr/>
        </p:nvSpPr>
        <p:spPr>
          <a:xfrm>
            <a:off x="9125805" y="2513581"/>
            <a:ext cx="2909531" cy="3096421"/>
          </a:xfrm>
          <a:prstGeom prst="rect">
            <a:avLst/>
          </a:prstGeom>
          <a:solidFill>
            <a:schemeClr val="tx1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6ABA237D-9F73-EA65-8174-56828A2FE09C}"/>
              </a:ext>
            </a:extLst>
          </p:cNvPr>
          <p:cNvSpPr txBox="1"/>
          <p:nvPr/>
        </p:nvSpPr>
        <p:spPr>
          <a:xfrm>
            <a:off x="6204226" y="4967357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0D0D0D"/>
                </a:solidFill>
                <a:highlight>
                  <a:srgbClr val="FFFFFF"/>
                </a:highlight>
                <a:latin typeface="Times New Roman"/>
                <a:cs typeface="Times New Roman"/>
              </a:rPr>
              <a:t>Public Engagement and Media Outreach</a:t>
            </a:r>
            <a:endParaRPr lang="en-US">
              <a:latin typeface="Times New Roman"/>
              <a:ea typeface="Calibri" panose="020F0502020204030204"/>
              <a:cs typeface="Times New Roman"/>
            </a:endParaRPr>
          </a:p>
        </p:txBody>
      </p:sp>
      <p:pic>
        <p:nvPicPr>
          <p:cNvPr id="22" name="Рисунок 21" descr="Изображение пина-истории">
            <a:extLst>
              <a:ext uri="{FF2B5EF4-FFF2-40B4-BE49-F238E27FC236}">
                <a16:creationId xmlns:a16="http://schemas.microsoft.com/office/drawing/2014/main" xmlns="" id="{F72A1ACA-7E12-A154-BB88-70F0BAA66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443" y="2731052"/>
            <a:ext cx="2124766" cy="2124766"/>
          </a:xfrm>
          <a:prstGeom prst="rect">
            <a:avLst/>
          </a:prstGeom>
        </p:spPr>
      </p:pic>
      <p:pic>
        <p:nvPicPr>
          <p:cNvPr id="23" name="Рисунок 22" descr="Изображение выглядит как одежда, Человеческое лицо, человек, классная комната&#10;&#10;Автоматически созданное описание">
            <a:extLst>
              <a:ext uri="{FF2B5EF4-FFF2-40B4-BE49-F238E27FC236}">
                <a16:creationId xmlns:a16="http://schemas.microsoft.com/office/drawing/2014/main" xmlns="" id="{BD32915E-EA7B-8755-DE3F-241B6DBCE7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450" r="17671" b="-704"/>
          <a:stretch/>
        </p:blipFill>
        <p:spPr>
          <a:xfrm>
            <a:off x="9329532" y="2729408"/>
            <a:ext cx="2513286" cy="210602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49F1744C-83C5-9079-4D5C-A9EAE45630B3}"/>
              </a:ext>
            </a:extLst>
          </p:cNvPr>
          <p:cNvSpPr txBox="1"/>
          <p:nvPr/>
        </p:nvSpPr>
        <p:spPr>
          <a:xfrm>
            <a:off x="9097617" y="487900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chemeClr val="bg1"/>
                </a:solidFill>
                <a:latin typeface="Times New Roman"/>
                <a:cs typeface="Times New Roman"/>
              </a:rPr>
              <a:t>Integration of Children and Parents</a:t>
            </a:r>
            <a:endParaRPr lang="en-US">
              <a:solidFill>
                <a:schemeClr val="bg1"/>
              </a:solidFill>
              <a:latin typeface="Times New Roman"/>
              <a:ea typeface="Calibri" panose="020F0502020204030204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33715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8">
            <a:extLst>
              <a:ext uri="{FF2B5EF4-FFF2-40B4-BE49-F238E27FC236}">
                <a16:creationId xmlns:a16="http://schemas.microsoft.com/office/drawing/2014/main" xmlns="" id="{9F7D788E-2C1B-4EF4-8719-12613771FF9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745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D590DB0-C999-2745-F9AD-70E806763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49" y="3499076"/>
            <a:ext cx="6053558" cy="24247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Recommendations</a:t>
            </a:r>
          </a:p>
        </p:txBody>
      </p:sp>
      <p:sp>
        <p:nvSpPr>
          <p:cNvPr id="22" name="Freeform: Shape 10">
            <a:extLst>
              <a:ext uri="{FF2B5EF4-FFF2-40B4-BE49-F238E27FC236}">
                <a16:creationId xmlns:a16="http://schemas.microsoft.com/office/drawing/2014/main" xmlns="" id="{7C54E824-C0F4-480B-BC88-689F50C45F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476199" y="548"/>
            <a:ext cx="4349752" cy="3142889"/>
          </a:xfrm>
          <a:custGeom>
            <a:avLst/>
            <a:gdLst>
              <a:gd name="connsiteX0" fmla="*/ 229420 w 4349752"/>
              <a:gd name="connsiteY0" fmla="*/ 0 h 3142889"/>
              <a:gd name="connsiteX1" fmla="*/ 4120333 w 4349752"/>
              <a:gd name="connsiteY1" fmla="*/ 0 h 3142889"/>
              <a:gd name="connsiteX2" fmla="*/ 4178840 w 4349752"/>
              <a:gd name="connsiteY2" fmla="*/ 121453 h 3142889"/>
              <a:gd name="connsiteX3" fmla="*/ 4349752 w 4349752"/>
              <a:gd name="connsiteY3" fmla="*/ 968013 h 3142889"/>
              <a:gd name="connsiteX4" fmla="*/ 2174876 w 4349752"/>
              <a:gd name="connsiteY4" fmla="*/ 3142889 h 3142889"/>
              <a:gd name="connsiteX5" fmla="*/ 0 w 4349752"/>
              <a:gd name="connsiteY5" fmla="*/ 968013 h 3142889"/>
              <a:gd name="connsiteX6" fmla="*/ 170913 w 4349752"/>
              <a:gd name="connsiteY6" fmla="*/ 121453 h 3142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49752" h="3142889">
                <a:moveTo>
                  <a:pt x="229420" y="0"/>
                </a:moveTo>
                <a:lnTo>
                  <a:pt x="4120333" y="0"/>
                </a:lnTo>
                <a:lnTo>
                  <a:pt x="4178840" y="121453"/>
                </a:lnTo>
                <a:cubicBezTo>
                  <a:pt x="4288894" y="381652"/>
                  <a:pt x="4349752" y="667725"/>
                  <a:pt x="4349752" y="968013"/>
                </a:cubicBezTo>
                <a:cubicBezTo>
                  <a:pt x="4349752" y="2169164"/>
                  <a:pt x="3376027" y="3142889"/>
                  <a:pt x="2174876" y="3142889"/>
                </a:cubicBezTo>
                <a:cubicBezTo>
                  <a:pt x="973725" y="3142889"/>
                  <a:pt x="0" y="2169164"/>
                  <a:pt x="0" y="968013"/>
                </a:cubicBezTo>
                <a:cubicBezTo>
                  <a:pt x="0" y="667725"/>
                  <a:pt x="60858" y="381652"/>
                  <a:pt x="170913" y="12145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Freeform: Shape 12">
            <a:extLst>
              <a:ext uri="{FF2B5EF4-FFF2-40B4-BE49-F238E27FC236}">
                <a16:creationId xmlns:a16="http://schemas.microsoft.com/office/drawing/2014/main" xmlns="" id="{58DEA6A1-FC5C-4E6E-BBBF-7E472949B39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653759" y="1421356"/>
            <a:ext cx="4538241" cy="5436644"/>
          </a:xfrm>
          <a:custGeom>
            <a:avLst/>
            <a:gdLst>
              <a:gd name="connsiteX0" fmla="*/ 3084645 w 4538241"/>
              <a:gd name="connsiteY0" fmla="*/ 0 h 5436644"/>
              <a:gd name="connsiteX1" fmla="*/ 4285328 w 4538241"/>
              <a:gd name="connsiteY1" fmla="*/ 242407 h 5436644"/>
              <a:gd name="connsiteX2" fmla="*/ 4538241 w 4538241"/>
              <a:gd name="connsiteY2" fmla="*/ 364242 h 5436644"/>
              <a:gd name="connsiteX3" fmla="*/ 4538241 w 4538241"/>
              <a:gd name="connsiteY3" fmla="*/ 5436644 h 5436644"/>
              <a:gd name="connsiteX4" fmla="*/ 1091428 w 4538241"/>
              <a:gd name="connsiteY4" fmla="*/ 5436644 h 5436644"/>
              <a:gd name="connsiteX5" fmla="*/ 903472 w 4538241"/>
              <a:gd name="connsiteY5" fmla="*/ 5265818 h 5436644"/>
              <a:gd name="connsiteX6" fmla="*/ 0 w 4538241"/>
              <a:gd name="connsiteY6" fmla="*/ 3084645 h 5436644"/>
              <a:gd name="connsiteX7" fmla="*/ 3084645 w 4538241"/>
              <a:gd name="connsiteY7" fmla="*/ 0 h 543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38241" h="5436644">
                <a:moveTo>
                  <a:pt x="3084645" y="0"/>
                </a:moveTo>
                <a:cubicBezTo>
                  <a:pt x="3510546" y="0"/>
                  <a:pt x="3916286" y="86315"/>
                  <a:pt x="4285328" y="242407"/>
                </a:cubicBezTo>
                <a:lnTo>
                  <a:pt x="4538241" y="364242"/>
                </a:lnTo>
                <a:lnTo>
                  <a:pt x="4538241" y="5436644"/>
                </a:lnTo>
                <a:lnTo>
                  <a:pt x="1091428" y="5436644"/>
                </a:lnTo>
                <a:lnTo>
                  <a:pt x="903472" y="5265818"/>
                </a:lnTo>
                <a:cubicBezTo>
                  <a:pt x="345261" y="4707608"/>
                  <a:pt x="0" y="3936446"/>
                  <a:pt x="0" y="3084645"/>
                </a:cubicBezTo>
                <a:cubicBezTo>
                  <a:pt x="0" y="1381043"/>
                  <a:pt x="1381043" y="0"/>
                  <a:pt x="3084645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Freeform: Shape 14">
            <a:extLst>
              <a:ext uri="{FF2B5EF4-FFF2-40B4-BE49-F238E27FC236}">
                <a16:creationId xmlns:a16="http://schemas.microsoft.com/office/drawing/2014/main" xmlns="" id="{96AAAC3B-1954-46B7-BBAC-27DFF5B529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3639395" y="0"/>
            <a:ext cx="4023360" cy="2980240"/>
          </a:xfrm>
          <a:custGeom>
            <a:avLst/>
            <a:gdLst>
              <a:gd name="connsiteX0" fmla="*/ 248676 w 4023360"/>
              <a:gd name="connsiteY0" fmla="*/ 0 h 2980240"/>
              <a:gd name="connsiteX1" fmla="*/ 3774684 w 4023360"/>
              <a:gd name="connsiteY1" fmla="*/ 0 h 2980240"/>
              <a:gd name="connsiteX2" fmla="*/ 3780561 w 4023360"/>
              <a:gd name="connsiteY2" fmla="*/ 9674 h 2980240"/>
              <a:gd name="connsiteX3" fmla="*/ 4023360 w 4023360"/>
              <a:gd name="connsiteY3" fmla="*/ 968560 h 2980240"/>
              <a:gd name="connsiteX4" fmla="*/ 2011680 w 4023360"/>
              <a:gd name="connsiteY4" fmla="*/ 2980240 h 2980240"/>
              <a:gd name="connsiteX5" fmla="*/ 0 w 4023360"/>
              <a:gd name="connsiteY5" fmla="*/ 968560 h 2980240"/>
              <a:gd name="connsiteX6" fmla="*/ 242799 w 4023360"/>
              <a:gd name="connsiteY6" fmla="*/ 9674 h 2980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23360" h="2980240">
                <a:moveTo>
                  <a:pt x="248676" y="0"/>
                </a:moveTo>
                <a:lnTo>
                  <a:pt x="3774684" y="0"/>
                </a:lnTo>
                <a:lnTo>
                  <a:pt x="3780561" y="9674"/>
                </a:lnTo>
                <a:cubicBezTo>
                  <a:pt x="3935405" y="294716"/>
                  <a:pt x="4023360" y="621366"/>
                  <a:pt x="4023360" y="968560"/>
                </a:cubicBezTo>
                <a:cubicBezTo>
                  <a:pt x="4023360" y="2079580"/>
                  <a:pt x="3122700" y="2980240"/>
                  <a:pt x="2011680" y="2980240"/>
                </a:cubicBezTo>
                <a:cubicBezTo>
                  <a:pt x="900660" y="2980240"/>
                  <a:pt x="0" y="2079580"/>
                  <a:pt x="0" y="968560"/>
                </a:cubicBezTo>
                <a:cubicBezTo>
                  <a:pt x="0" y="621366"/>
                  <a:pt x="87955" y="294716"/>
                  <a:pt x="242799" y="967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D567B9B-EAE4-03A3-04DB-25D6B5223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5161" y="356187"/>
            <a:ext cx="2878409" cy="1792281"/>
          </a:xfr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0"/>
            <a:r>
              <a:rPr lang="en-US" sz="2400">
                <a:solidFill>
                  <a:schemeClr val="tx1"/>
                </a:solidFill>
                <a:ea typeface="+mn-lt"/>
                <a:cs typeface="+mn-lt"/>
              </a:rPr>
              <a:t>Comprehensive support services</a:t>
            </a:r>
            <a:endParaRPr lang="ru-RU">
              <a:solidFill>
                <a:schemeClr val="tx1"/>
              </a:solidFill>
            </a:endParaRPr>
          </a:p>
          <a:p>
            <a:pPr marL="0"/>
            <a:endParaRPr lang="ru-RU"/>
          </a:p>
          <a:p>
            <a:endParaRPr lang="ru-RU"/>
          </a:p>
        </p:txBody>
      </p:sp>
      <p:sp>
        <p:nvSpPr>
          <p:cNvPr id="25" name="Freeform: Shape 16">
            <a:extLst>
              <a:ext uri="{FF2B5EF4-FFF2-40B4-BE49-F238E27FC236}">
                <a16:creationId xmlns:a16="http://schemas.microsoft.com/office/drawing/2014/main" xmlns="" id="{A5AD6500-BB62-4AAC-9D2F-C10DDC90CB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7816897" y="1584494"/>
            <a:ext cx="4375105" cy="5273507"/>
          </a:xfrm>
          <a:custGeom>
            <a:avLst/>
            <a:gdLst>
              <a:gd name="connsiteX0" fmla="*/ 2921508 w 4375105"/>
              <a:gd name="connsiteY0" fmla="*/ 0 h 5273507"/>
              <a:gd name="connsiteX1" fmla="*/ 4314072 w 4375105"/>
              <a:gd name="connsiteY1" fmla="*/ 352611 h 5273507"/>
              <a:gd name="connsiteX2" fmla="*/ 4375105 w 4375105"/>
              <a:gd name="connsiteY2" fmla="*/ 389689 h 5273507"/>
              <a:gd name="connsiteX3" fmla="*/ 4375105 w 4375105"/>
              <a:gd name="connsiteY3" fmla="*/ 5273507 h 5273507"/>
              <a:gd name="connsiteX4" fmla="*/ 1193705 w 4375105"/>
              <a:gd name="connsiteY4" fmla="*/ 5273507 h 5273507"/>
              <a:gd name="connsiteX5" fmla="*/ 1063158 w 4375105"/>
              <a:gd name="connsiteY5" fmla="*/ 5175886 h 5273507"/>
              <a:gd name="connsiteX6" fmla="*/ 0 w 4375105"/>
              <a:gd name="connsiteY6" fmla="*/ 2921508 h 5273507"/>
              <a:gd name="connsiteX7" fmla="*/ 2921508 w 4375105"/>
              <a:gd name="connsiteY7" fmla="*/ 0 h 5273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375105" h="5273507">
                <a:moveTo>
                  <a:pt x="2921508" y="0"/>
                </a:moveTo>
                <a:cubicBezTo>
                  <a:pt x="3425728" y="0"/>
                  <a:pt x="3900114" y="127735"/>
                  <a:pt x="4314072" y="352611"/>
                </a:cubicBezTo>
                <a:lnTo>
                  <a:pt x="4375105" y="389689"/>
                </a:lnTo>
                <a:lnTo>
                  <a:pt x="4375105" y="5273507"/>
                </a:lnTo>
                <a:lnTo>
                  <a:pt x="1193705" y="5273507"/>
                </a:lnTo>
                <a:lnTo>
                  <a:pt x="1063158" y="5175886"/>
                </a:lnTo>
                <a:cubicBezTo>
                  <a:pt x="413861" y="4640038"/>
                  <a:pt x="0" y="3829104"/>
                  <a:pt x="0" y="2921508"/>
                </a:cubicBezTo>
                <a:cubicBezTo>
                  <a:pt x="0" y="1308004"/>
                  <a:pt x="1308004" y="0"/>
                  <a:pt x="292150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2F136D9-8921-F145-A469-A841371F7149}"/>
              </a:ext>
            </a:extLst>
          </p:cNvPr>
          <p:cNvSpPr txBox="1"/>
          <p:nvPr/>
        </p:nvSpPr>
        <p:spPr>
          <a:xfrm>
            <a:off x="8386139" y="3143438"/>
            <a:ext cx="3474621" cy="278041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0" vertOverflow="overflow" horzOverflow="overflow" vert="horz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1"/>
                </a:solidFill>
                <a:ea typeface="+mn-lt"/>
                <a:cs typeface="+mn-lt"/>
              </a:rPr>
              <a:t>Individual educational approaches</a:t>
            </a:r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836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xmlns="" id="{F13C74B1-5B17-4795-BED0-7140497B445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F85F6A8-924E-52D0-736E-5EAAD31BF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GB" sz="5400" b="1">
                <a:latin typeface="Times New Roman"/>
                <a:cs typeface="Times New Roman"/>
              </a:rPr>
              <a:t>Conclusion</a:t>
            </a:r>
            <a:endParaRPr lang="ru-RU" sz="540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xmlns="" id="{D4974D33-8DC5-464E-8C6D-BE58F0669C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xmlns="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851E1FF0-BE16-9924-3EBC-4AC617C91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endParaRPr lang="en-US" sz="2200"/>
          </a:p>
        </p:txBody>
      </p:sp>
      <p:pic>
        <p:nvPicPr>
          <p:cNvPr id="4" name="Объект 3" descr="Campus Rütli – CR2">
            <a:extLst>
              <a:ext uri="{FF2B5EF4-FFF2-40B4-BE49-F238E27FC236}">
                <a16:creationId xmlns:a16="http://schemas.microsoft.com/office/drawing/2014/main" xmlns="" id="{74704BC4-10C9-930F-9F15-42AA1DACD3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77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47671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xmlns="" id="{66B332A4-D438-4773-A77F-5ED49A448D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xmlns="" id="{DF9AD32D-FF05-44F4-BD4D-9CEE89B71EB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052D1C5-7540-DFDF-0457-CE69F379E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GB" sz="6600" b="1">
                <a:solidFill>
                  <a:schemeClr val="bg1">
                    <a:lumMod val="95000"/>
                    <a:lumOff val="5000"/>
                  </a:schemeClr>
                </a:solidFill>
                <a:latin typeface="Times New Roman"/>
                <a:cs typeface="Times New Roman"/>
              </a:rPr>
              <a:t>Q&amp;A Session</a:t>
            </a:r>
            <a:endParaRPr lang="ru-RU" sz="660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2415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</Words>
  <Application>Microsoft Office PowerPoint</Application>
  <PresentationFormat>Широкоэкранный</PresentationFormat>
  <Paragraphs>33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Jumble</vt:lpstr>
      <vt:lpstr>Söhne</vt:lpstr>
      <vt:lpstr>Times New Roman</vt:lpstr>
      <vt:lpstr>Office Theme</vt:lpstr>
      <vt:lpstr>Community school for underprivileged children Rutli Campus       Gaziza Gaukhar Diana </vt:lpstr>
      <vt:lpstr>   Sustainable Development Goals   </vt:lpstr>
      <vt:lpstr>Background Information</vt:lpstr>
      <vt:lpstr>Презентация PowerPoint</vt:lpstr>
      <vt:lpstr>Outcomes and impacts</vt:lpstr>
      <vt:lpstr>Lessons Learned</vt:lpstr>
      <vt:lpstr>Recommendations</vt:lpstr>
      <vt:lpstr>Conclusion</vt:lpstr>
      <vt:lpstr>Q&amp;A Session</vt:lpstr>
      <vt:lpstr>Acknowledgments</vt:lpstr>
      <vt:lpstr>Applicability</vt:lpstr>
      <vt:lpstr>Презентация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user</cp:lastModifiedBy>
  <cp:revision>3</cp:revision>
  <dcterms:created xsi:type="dcterms:W3CDTF">2024-02-14T07:38:45Z</dcterms:created>
  <dcterms:modified xsi:type="dcterms:W3CDTF">2024-02-23T08:18:44Z</dcterms:modified>
</cp:coreProperties>
</file>